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9" r:id="rId7"/>
    <p:sldId id="270" r:id="rId8"/>
    <p:sldId id="271" r:id="rId9"/>
    <p:sldId id="256"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1108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3768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60126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37819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A5841F-DC05-40C1-B28E-A5CFDA177A80}"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4752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5841F-DC05-40C1-B28E-A5CFDA177A80}"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50127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5841F-DC05-40C1-B28E-A5CFDA177A80}"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08677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5841F-DC05-40C1-B28E-A5CFDA177A80}"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9393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5841F-DC05-40C1-B28E-A5CFDA177A80}"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27502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8722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5616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5841F-DC05-40C1-B28E-A5CFDA177A80}" type="datetimeFigureOut">
              <a:rPr lang="en-US" smtClean="0"/>
              <a:t>7/20/2023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64DC7-A307-4C3A-917C-CEE56804F8F1}" type="slidenum">
              <a:rPr lang="en-US" smtClean="0"/>
              <a:t>‹#›</a:t>
            </a:fld>
            <a:endParaRPr lang="en-US"/>
          </a:p>
        </p:txBody>
      </p:sp>
    </p:spTree>
    <p:extLst>
      <p:ext uri="{BB962C8B-B14F-4D97-AF65-F5344CB8AC3E}">
        <p14:creationId xmlns:p14="http://schemas.microsoft.com/office/powerpoint/2010/main" val="15273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40780" y="4480560"/>
            <a:ext cx="5951218" cy="2377440"/>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6263890" y="0"/>
            <a:ext cx="5928109" cy="2612571"/>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0" y="4480560"/>
            <a:ext cx="6240780" cy="2377440"/>
          </a:xfrm>
          <a:prstGeom prst="rect">
            <a:avLst/>
          </a:prstGeom>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0" y="0"/>
            <a:ext cx="6240780" cy="2612571"/>
          </a:xfrm>
          <a:prstGeom prst="rect">
            <a:avLst/>
          </a:prstGeom>
        </p:spPr>
      </p:pic>
      <p:sp>
        <p:nvSpPr>
          <p:cNvPr id="6" name="TextBox 5"/>
          <p:cNvSpPr txBox="1"/>
          <p:nvPr/>
        </p:nvSpPr>
        <p:spPr>
          <a:xfrm>
            <a:off x="992777" y="2922061"/>
            <a:ext cx="11498580" cy="1569660"/>
          </a:xfrm>
          <a:prstGeom prst="rect">
            <a:avLst/>
          </a:prstGeom>
          <a:noFill/>
        </p:spPr>
        <p:txBody>
          <a:bodyPr wrap="square" rtlCol="0">
            <a:spAutoFit/>
          </a:bodyPr>
          <a:lstStyle/>
          <a:p>
            <a:pPr algn="ctr"/>
            <a:r>
              <a:rPr lang="en-US" sz="4800" dirty="0" smtClean="0">
                <a:latin typeface="Times" panose="02020603050405020304" pitchFamily="18" charset="0"/>
                <a:cs typeface="Times" panose="02020603050405020304" pitchFamily="18" charset="0"/>
              </a:rPr>
              <a:t>TIẾT </a:t>
            </a:r>
            <a:r>
              <a:rPr lang="en-US" sz="4800" dirty="0" smtClean="0">
                <a:latin typeface="Times" panose="02020603050405020304" pitchFamily="18" charset="0"/>
                <a:cs typeface="Times" panose="02020603050405020304" pitchFamily="18" charset="0"/>
              </a:rPr>
              <a:t>14:BÀI </a:t>
            </a:r>
            <a:r>
              <a:rPr lang="en-US" sz="4800" dirty="0" smtClean="0">
                <a:latin typeface="Times" panose="02020603050405020304" pitchFamily="18" charset="0"/>
                <a:cs typeface="Times" panose="02020603050405020304" pitchFamily="18" charset="0"/>
              </a:rPr>
              <a:t>6:</a:t>
            </a:r>
          </a:p>
          <a:p>
            <a:pPr algn="ctr"/>
            <a:r>
              <a:rPr lang="en-US" sz="4800" dirty="0" smtClean="0">
                <a:latin typeface="Times" panose="02020603050405020304" pitchFamily="18" charset="0"/>
                <a:cs typeface="Times" panose="02020603050405020304" pitchFamily="18" charset="0"/>
              </a:rPr>
              <a:t> TỰ NHẬN THỨC BẢN THÂN</a:t>
            </a:r>
            <a:endParaRPr lang="en-US" sz="4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18795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07417" y="2463890"/>
            <a:ext cx="2900751" cy="4359018"/>
          </a:xfrm>
          <a:prstGeom prst="rect">
            <a:avLst/>
          </a:prstGeom>
        </p:spPr>
      </p:pic>
      <p:pic>
        <p:nvPicPr>
          <p:cNvPr id="6"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848649" y="609600"/>
            <a:ext cx="8283243" cy="5057421"/>
          </a:xfrm>
          <a:prstGeom prst="rect">
            <a:avLst/>
          </a:prstGeom>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3345180" y="1863725"/>
            <a:ext cx="6096000" cy="1815882"/>
          </a:xfrm>
          <a:prstGeom prst="rect">
            <a:avLst/>
          </a:prstGeom>
        </p:spPr>
        <p:txBody>
          <a:bodyPr>
            <a:spAutoFit/>
          </a:bodyPr>
          <a:lstStyle/>
          <a:p>
            <a:r>
              <a:rPr lang="en-US" sz="2800">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lang="en-US" sz="2800"/>
          </a:p>
        </p:txBody>
      </p:sp>
    </p:spTree>
    <p:extLst>
      <p:ext uri="{BB962C8B-B14F-4D97-AF65-F5344CB8AC3E}">
        <p14:creationId xmlns:p14="http://schemas.microsoft.com/office/powerpoint/2010/main" val="24709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3" name="Picture 2"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4" name="TextBox 3"/>
          <p:cNvSpPr txBox="1"/>
          <p:nvPr/>
        </p:nvSpPr>
        <p:spPr>
          <a:xfrm>
            <a:off x="4135459" y="3278205"/>
            <a:ext cx="4164923"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 KHỞI ĐỘNG</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43227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552" t="18446" r="18269" b="34732"/>
          <a:stretch/>
        </p:blipFill>
        <p:spPr bwMode="auto">
          <a:xfrm>
            <a:off x="0" y="0"/>
            <a:ext cx="1197863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9829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5" name="Picture 4"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6" name="TextBox 5"/>
          <p:cNvSpPr txBox="1"/>
          <p:nvPr/>
        </p:nvSpPr>
        <p:spPr>
          <a:xfrm>
            <a:off x="4135459" y="3278205"/>
            <a:ext cx="4166525"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II. KHÁM PHÁ</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355352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6916" y="624234"/>
            <a:ext cx="10174557" cy="5604731"/>
            <a:chOff x="676916" y="624234"/>
            <a:chExt cx="10174557" cy="5604731"/>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7" name="Rectangle 6"/>
          <p:cNvSpPr/>
          <p:nvPr/>
        </p:nvSpPr>
        <p:spPr>
          <a:xfrm>
            <a:off x="3582606" y="2704490"/>
            <a:ext cx="5558449" cy="1366528"/>
          </a:xfrm>
          <a:prstGeom prst="rect">
            <a:avLst/>
          </a:prstGeom>
        </p:spPr>
        <p:txBody>
          <a:bodyPr wrap="square">
            <a:spAutoFit/>
          </a:bodyPr>
          <a:lstStyle/>
          <a:p>
            <a:pPr algn="ct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1.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Thế</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nào</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là</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tự</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nhận</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thức</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bản</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thân</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a:t>
            </a:r>
          </a:p>
        </p:txBody>
      </p:sp>
      <p:pic>
        <p:nvPicPr>
          <p:cNvPr id="8"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53653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7039082"/>
              </p:ext>
            </p:extLst>
          </p:nvPr>
        </p:nvGraphicFramePr>
        <p:xfrm>
          <a:off x="0" y="205740"/>
          <a:ext cx="12192000" cy="6652260"/>
        </p:xfrm>
        <a:graphic>
          <a:graphicData uri="http://schemas.openxmlformats.org/drawingml/2006/table">
            <a:tbl>
              <a:tblPr firstRow="1" firstCol="1" bandRow="1"/>
              <a:tblGrid>
                <a:gridCol w="12192000">
                  <a:extLst>
                    <a:ext uri="{9D8B030D-6E8A-4147-A177-3AD203B41FA5}">
                      <a16:colId xmlns:a16="http://schemas.microsoft.com/office/drawing/2014/main" val="1544106080"/>
                    </a:ext>
                  </a:extLst>
                </a:gridCol>
              </a:tblGrid>
              <a:tr h="6652260">
                <a:tc>
                  <a:txBody>
                    <a:bodyPr/>
                    <a:lstStyle/>
                    <a:p>
                      <a:pPr marR="91440">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ĐỌC THÔNG TIN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ctr">
                        <a:lnSpc>
                          <a:spcPct val="107000"/>
                        </a:lnSpc>
                        <a:spcAft>
                          <a:spcPts val="0"/>
                        </a:spcAft>
                      </a:pPr>
                      <a:r>
                        <a:rPr lang="es-ES" sz="3200" b="1">
                          <a:effectLst/>
                          <a:latin typeface="Times" panose="02020603050405020304" pitchFamily="18" charset="0"/>
                          <a:ea typeface="Calibri" panose="020F0502020204030204" pitchFamily="34" charset="0"/>
                          <a:cs typeface="Times" panose="02020603050405020304" pitchFamily="18" charset="0"/>
                        </a:rPr>
                        <a:t>VƯỢT QUA MÔN KHOA HỌC TỰ NHIÊN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just">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     Ngọc học giỏi rất nhiều môn học, nhưng môn Khoa học Tự nhiên là một trở ngại của em. Lần nào làm bài kiểm tra, Ngọc cũng bị điểm kém. Ngọc rất buồn và cảm thấy thất vọng về bản thân. Biết được điều này, cô giáo khuyên Ngọc nên tự khám phá bản thân và có niềm tin vào chính mình. Nghe lời khuyên của cô, Ngọc đã đặt mục tiêu khám phá điểm mạnh, điểm yếu và cố gắng vượt qua thử thách của môn Khoa học Tự nhiên. Kể từ đó, môn Khoa học Tự nhiên không còn là trở ngại đối với Ngọc nữa.</a:t>
                      </a:r>
                      <a:endParaRPr lang="en-US" sz="32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719301"/>
                  </a:ext>
                </a:extLst>
              </a:tr>
            </a:tbl>
          </a:graphicData>
        </a:graphic>
      </p:graphicFrame>
    </p:spTree>
    <p:extLst>
      <p:ext uri="{BB962C8B-B14F-4D97-AF65-F5344CB8AC3E}">
        <p14:creationId xmlns:p14="http://schemas.microsoft.com/office/powerpoint/2010/main" val="26858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390" t="14472" r="20833" b="10613"/>
          <a:stretch/>
        </p:blipFill>
        <p:spPr bwMode="auto">
          <a:xfrm>
            <a:off x="228600" y="0"/>
            <a:ext cx="11963400" cy="68580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5120640" y="0"/>
            <a:ext cx="3421962" cy="461665"/>
          </a:xfrm>
          <a:prstGeom prst="rect">
            <a:avLst/>
          </a:prstGeom>
          <a:noFill/>
        </p:spPr>
        <p:txBody>
          <a:bodyPr wrap="none" rtlCol="0">
            <a:spAutoFit/>
          </a:bodyPr>
          <a:lstStyle/>
          <a:p>
            <a:r>
              <a:rPr lang="en-US" sz="2400" b="1" smtClean="0">
                <a:solidFill>
                  <a:srgbClr val="FF0000"/>
                </a:solidFill>
                <a:latin typeface="Times" panose="02020603050405020304" pitchFamily="18" charset="0"/>
                <a:cs typeface="Times" panose="02020603050405020304" pitchFamily="18" charset="0"/>
              </a:rPr>
              <a:t>QUAN SÁT HÌNH ẢNH</a:t>
            </a:r>
            <a:endParaRPr lang="en-US" sz="24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2716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3" name="Straight Arrow Connector 2">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4" name="Rectangle: Rounded Corners 13">
            <a:extLst>
              <a:ext uri="{FF2B5EF4-FFF2-40B4-BE49-F238E27FC236}">
                <a16:creationId xmlns:a16="http://schemas.microsoft.com/office/drawing/2014/main"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5" name="Rectangle: Rounded Corners 15">
            <a:extLst>
              <a:ext uri="{FF2B5EF4-FFF2-40B4-BE49-F238E27FC236}">
                <a16:creationId xmlns:a16="http://schemas.microsoft.com/office/drawing/2014/main"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6"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8" name="Rectangle: Rounded Corners 25">
            <a:extLst>
              <a:ext uri="{FF2B5EF4-FFF2-40B4-BE49-F238E27FC236}">
                <a16:creationId xmlns:a16="http://schemas.microsoft.com/office/drawing/2014/main"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9" name="Straight Arrow Connector 8">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0" name="Straight Arrow Connector 9">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a16="http://schemas.microsoft.com/office/drawing/2014/main"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4" name="Rectangle: Rounded Corners 15">
            <a:extLst>
              <a:ext uri="{FF2B5EF4-FFF2-40B4-BE49-F238E27FC236}">
                <a16:creationId xmlns:a16="http://schemas.microsoft.com/office/drawing/2014/main"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5"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162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5" name="Straight Arrow Connector 4">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a16="http://schemas.microsoft.com/office/drawing/2014/main"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7" name="Rectangle: Rounded Corners 15">
            <a:extLst>
              <a:ext uri="{FF2B5EF4-FFF2-40B4-BE49-F238E27FC236}">
                <a16:creationId xmlns:a16="http://schemas.microsoft.com/office/drawing/2014/main"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8"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Ngọc đã đặt mục tiêu khám phá điểm mạnh, điểm yếu và vượt qua môn khoa học tự nhiên.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(Thông qua trò chơi phần khởi động)</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10" name="Rectangle: Rounded Corners 25">
            <a:extLst>
              <a:ext uri="{FF2B5EF4-FFF2-40B4-BE49-F238E27FC236}">
                <a16:creationId xmlns:a16="http://schemas.microsoft.com/office/drawing/2014/main"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1" name="Straight Arrow Connector 10">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2" name="Straight Arrow Connector 11">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3" name="Straight Connector 12">
            <a:extLst>
              <a:ext uri="{FF2B5EF4-FFF2-40B4-BE49-F238E27FC236}">
                <a16:creationId xmlns:a16="http://schemas.microsoft.com/office/drawing/2014/main"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5" name="Straight Connector 14">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6" name="Rectangle: Rounded Corners 15">
            <a:extLst>
              <a:ext uri="{FF2B5EF4-FFF2-40B4-BE49-F238E27FC236}">
                <a16:creationId xmlns:a16="http://schemas.microsoft.com/office/drawing/2014/main"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7"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362656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415</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#9Slide06 SVNSlow Attack</vt:lpstr>
      <vt:lpstr>Arial</vt:lpstr>
      <vt:lpstr>Calibri</vt:lpstr>
      <vt:lpstr>Calibri Light</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37</cp:revision>
  <dcterms:created xsi:type="dcterms:W3CDTF">2021-07-10T07:14:28Z</dcterms:created>
  <dcterms:modified xsi:type="dcterms:W3CDTF">2023-07-20T15:52:27Z</dcterms:modified>
</cp:coreProperties>
</file>